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68" r:id="rId5"/>
    <p:sldId id="265" r:id="rId6"/>
    <p:sldId id="260" r:id="rId7"/>
    <p:sldId id="261" r:id="rId8"/>
    <p:sldId id="269" r:id="rId9"/>
    <p:sldId id="263" r:id="rId10"/>
    <p:sldId id="264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86708" autoAdjust="0"/>
  </p:normalViewPr>
  <p:slideViewPr>
    <p:cSldViewPr>
      <p:cViewPr>
        <p:scale>
          <a:sx n="81" d="100"/>
          <a:sy n="81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682E3-314A-4F33-966B-B75F0DEC4E8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15137-7E4D-4E4F-BEF0-08F4BABA4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8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15137-7E4D-4E4F-BEF0-08F4BABA40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28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15137-7E4D-4E4F-BEF0-08F4BABA40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15137-7E4D-4E4F-BEF0-08F4BABA40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8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82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9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1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Transition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2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7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2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1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5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5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Question?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3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9EA1D8-25CD-4244-901D-B3508AD2969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3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Mental Health Parity   Final Rule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18, 2016</a:t>
            </a:r>
          </a:p>
        </p:txBody>
      </p:sp>
    </p:spTree>
    <p:extLst>
      <p:ext uri="{BB962C8B-B14F-4D97-AF65-F5344CB8AC3E}">
        <p14:creationId xmlns:p14="http://schemas.microsoft.com/office/powerpoint/2010/main" val="2351057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</a:t>
            </a:r>
            <a:r>
              <a:rPr lang="en-US"/>
              <a:t>MCO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Contracts will need to comply with mental health parity before October 2, 2017</a:t>
            </a:r>
          </a:p>
          <a:p>
            <a:r>
              <a:rPr lang="en-US" dirty="0"/>
              <a:t>Information and data necessary to perform the parity analysis (QTLs, NQTLs, Annual financial limitations)</a:t>
            </a:r>
          </a:p>
        </p:txBody>
      </p:sp>
    </p:spTree>
    <p:extLst>
      <p:ext uri="{BB962C8B-B14F-4D97-AF65-F5344CB8AC3E}">
        <p14:creationId xmlns:p14="http://schemas.microsoft.com/office/powerpoint/2010/main" val="249494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2985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Parity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and </a:t>
            </a:r>
            <a:r>
              <a:rPr lang="en-US" dirty="0" smtClean="0"/>
              <a:t>treatment </a:t>
            </a:r>
            <a:r>
              <a:rPr lang="en-US" dirty="0"/>
              <a:t>limitations on Mental Health and Substance Use Disorder benefits may be no more restrictive and applied no more stringently than to Medical/Surgical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7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Limitation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Lifetime and Annual Dollar Limits</a:t>
            </a:r>
          </a:p>
          <a:p>
            <a:pPr lvl="1"/>
            <a:r>
              <a:rPr lang="en-US" sz="2000" dirty="0"/>
              <a:t>Limits on &lt;1/3 of Med/Surgical benefits</a:t>
            </a:r>
          </a:p>
          <a:p>
            <a:pPr lvl="2"/>
            <a:r>
              <a:rPr lang="en-US" sz="1800" dirty="0"/>
              <a:t>No limits permitted on MH/SUD benefits</a:t>
            </a:r>
          </a:p>
          <a:p>
            <a:pPr marL="971550" lvl="1" indent="-457200"/>
            <a:r>
              <a:rPr lang="en-US" sz="2000" dirty="0"/>
              <a:t>1/3-2/3 of Med/Surgical benefits</a:t>
            </a:r>
          </a:p>
          <a:p>
            <a:pPr marL="1371600" lvl="2" indent="-457200"/>
            <a:r>
              <a:rPr lang="en-US" sz="1800" dirty="0"/>
              <a:t>Average of Med/surgical limitations</a:t>
            </a:r>
          </a:p>
          <a:p>
            <a:pPr marL="971550" lvl="1" indent="-457200"/>
            <a:r>
              <a:rPr lang="en-US" sz="2000" dirty="0"/>
              <a:t>&gt;2/3 of Med/Surgical benefits</a:t>
            </a:r>
          </a:p>
          <a:p>
            <a:pPr marL="1371600" lvl="2" indent="-457200"/>
            <a:r>
              <a:rPr lang="en-US" sz="1800" dirty="0"/>
              <a:t>Apply the limit to MH/SUD without distinguishing between services or</a:t>
            </a:r>
          </a:p>
          <a:p>
            <a:pPr marL="1371600" lvl="2" indent="-457200"/>
            <a:r>
              <a:rPr lang="en-US" sz="1800" dirty="0"/>
              <a:t>Include a limit on MH/SUD no more restrictive than on Med/Surgical </a:t>
            </a:r>
          </a:p>
          <a:p>
            <a:pPr marL="571500" indent="-457200"/>
            <a:r>
              <a:rPr lang="en-US" sz="2400" dirty="0"/>
              <a:t>Cumulative Financial Requirements</a:t>
            </a:r>
          </a:p>
          <a:p>
            <a:pPr marL="971550" lvl="1" indent="-457200"/>
            <a:r>
              <a:rPr lang="en-US" sz="2000" dirty="0"/>
              <a:t>No Separate limits</a:t>
            </a:r>
          </a:p>
        </p:txBody>
      </p:sp>
    </p:spTree>
    <p:extLst>
      <p:ext uri="{BB962C8B-B14F-4D97-AF65-F5344CB8AC3E}">
        <p14:creationId xmlns:p14="http://schemas.microsoft.com/office/powerpoint/2010/main" val="125762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/>
              <a:t>Quantitative Treatment Limitations (QTLs)</a:t>
            </a:r>
          </a:p>
          <a:p>
            <a:r>
              <a:rPr lang="en-US"/>
              <a:t>Non-Quantitative Treatment Limitations (NQTLs)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Classifications</a:t>
            </a:r>
          </a:p>
          <a:p>
            <a:pPr lvl="1"/>
            <a:r>
              <a:rPr lang="en-US" dirty="0"/>
              <a:t>Inpatient</a:t>
            </a:r>
          </a:p>
          <a:p>
            <a:pPr lvl="1"/>
            <a:r>
              <a:rPr lang="en-US" dirty="0"/>
              <a:t>Outpatient</a:t>
            </a:r>
          </a:p>
          <a:p>
            <a:pPr lvl="2"/>
            <a:r>
              <a:rPr lang="en-US" dirty="0"/>
              <a:t>Office Visits</a:t>
            </a:r>
          </a:p>
          <a:p>
            <a:pPr lvl="2"/>
            <a:r>
              <a:rPr lang="en-US" dirty="0"/>
              <a:t>All other outpatient</a:t>
            </a:r>
          </a:p>
          <a:p>
            <a:pPr lvl="1"/>
            <a:r>
              <a:rPr lang="en-US" dirty="0"/>
              <a:t>Emergency</a:t>
            </a:r>
          </a:p>
          <a:p>
            <a:pPr lvl="1"/>
            <a:r>
              <a:rPr lang="en-US" dirty="0"/>
              <a:t>Pharmacy</a:t>
            </a:r>
          </a:p>
          <a:p>
            <a:pPr lvl="2"/>
            <a:r>
              <a:rPr lang="en-US" dirty="0"/>
              <a:t>Can use tiered list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Limitation Analysis</a:t>
            </a:r>
          </a:p>
        </p:txBody>
      </p:sp>
    </p:spTree>
    <p:extLst>
      <p:ext uri="{BB962C8B-B14F-4D97-AF65-F5344CB8AC3E}">
        <p14:creationId xmlns:p14="http://schemas.microsoft.com/office/powerpoint/2010/main" val="322914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Treatment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Treatment limits include visit limits, inpatient day limits, and co-pays</a:t>
            </a:r>
          </a:p>
          <a:p>
            <a:r>
              <a:rPr lang="en-US" dirty="0"/>
              <a:t>Must apply to substantially all (2/3) Medical/Surgical benefits</a:t>
            </a:r>
          </a:p>
          <a:p>
            <a:r>
              <a:rPr lang="en-US" dirty="0"/>
              <a:t>MH/SUD limit must be equal to or less restrictive than the predominant limit</a:t>
            </a:r>
          </a:p>
        </p:txBody>
      </p:sp>
    </p:spTree>
    <p:extLst>
      <p:ext uri="{BB962C8B-B14F-4D97-AF65-F5344CB8AC3E}">
        <p14:creationId xmlns:p14="http://schemas.microsoft.com/office/powerpoint/2010/main" val="157474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sz="1800" dirty="0"/>
              <a:t>Inpatient</a:t>
            </a:r>
          </a:p>
          <a:p>
            <a:pPr lvl="1"/>
            <a:r>
              <a:rPr lang="en-US" sz="1400" dirty="0"/>
              <a:t>Limited to 30 days for Med/Surgical</a:t>
            </a:r>
          </a:p>
          <a:p>
            <a:pPr lvl="1"/>
            <a:r>
              <a:rPr lang="en-US" sz="1400" dirty="0"/>
              <a:t>Limited to 30 days for MH/SUD</a:t>
            </a:r>
          </a:p>
          <a:p>
            <a:r>
              <a:rPr lang="en-US" sz="1800" dirty="0"/>
              <a:t>Outpatient </a:t>
            </a:r>
          </a:p>
          <a:p>
            <a:pPr lvl="1"/>
            <a:r>
              <a:rPr lang="en-US" sz="1400" dirty="0"/>
              <a:t>Specialist services limited to 50 visits (Med/Surgical)</a:t>
            </a:r>
          </a:p>
          <a:p>
            <a:pPr lvl="1"/>
            <a:r>
              <a:rPr lang="en-US" sz="1400" dirty="0"/>
              <a:t>PCP services are unlimited (Med/Surgical)</a:t>
            </a:r>
          </a:p>
          <a:p>
            <a:pPr lvl="1"/>
            <a:r>
              <a:rPr lang="en-US" sz="1400" dirty="0"/>
              <a:t>Physical Therapy visits limited to 20 visits</a:t>
            </a:r>
          </a:p>
          <a:p>
            <a:pPr lvl="1"/>
            <a:r>
              <a:rPr lang="en-US" sz="1400" dirty="0"/>
              <a:t>Occupational Therapy limited to 20 visits</a:t>
            </a:r>
          </a:p>
          <a:p>
            <a:pPr lvl="1"/>
            <a:r>
              <a:rPr lang="en-US" sz="1400" dirty="0"/>
              <a:t>Outpatient MH Services limited to 20 visits</a:t>
            </a:r>
          </a:p>
          <a:p>
            <a:r>
              <a:rPr lang="en-US" sz="1800" dirty="0"/>
              <a:t>Emergency Services</a:t>
            </a:r>
          </a:p>
          <a:p>
            <a:pPr lvl="1"/>
            <a:r>
              <a:rPr lang="en-US" sz="1400" dirty="0"/>
              <a:t>Unlimited for both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4980507"/>
              </p:ext>
            </p:extLst>
          </p:nvPr>
        </p:nvGraphicFramePr>
        <p:xfrm>
          <a:off x="4876801" y="1828800"/>
          <a:ext cx="3810000" cy="3791868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2112">
                <a:tc gridSpan="4">
                  <a:txBody>
                    <a:bodyPr/>
                    <a:lstStyle/>
                    <a:p>
                      <a:r>
                        <a:rPr lang="en-US" sz="700" dirty="0"/>
                        <a:t>Table 1—Example of Quantitative Treatment Limit</a:t>
                      </a:r>
                    </a:p>
                  </a:txBody>
                  <a:tcPr marL="33502" marR="33502" marT="16751" marB="1675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703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dirty="0">
                          <a:solidFill>
                            <a:srgbClr val="3F5B75"/>
                          </a:solidFill>
                          <a:effectLst/>
                          <a:latin typeface="inherit"/>
                        </a:rPr>
                        <a:t>Benefit/classification—Medical/Surgical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>
                          <a:solidFill>
                            <a:srgbClr val="3F5B75"/>
                          </a:solidFill>
                          <a:effectLst/>
                          <a:latin typeface="inherit"/>
                        </a:rPr>
                        <a:t>Projected payment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>
                          <a:solidFill>
                            <a:srgbClr val="3F5B75"/>
                          </a:solidFill>
                          <a:effectLst/>
                          <a:latin typeface="inherit"/>
                        </a:rPr>
                        <a:t>Percent of total costs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>
                          <a:solidFill>
                            <a:srgbClr val="3F5B75"/>
                          </a:solidFill>
                          <a:effectLst/>
                          <a:latin typeface="inherit"/>
                        </a:rPr>
                        <a:t>Percent of classification subject to a limit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DC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017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Inpatient Hospital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$400x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100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100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512">
                <a:tc>
                  <a:txBody>
                    <a:bodyPr/>
                    <a:lstStyle/>
                    <a:p>
                      <a:pPr fontAlgn="base"/>
                      <a:r>
                        <a:rPr lang="en-US" sz="700" b="1" dirty="0">
                          <a:effectLst/>
                          <a:latin typeface="inherit"/>
                        </a:rPr>
                        <a:t>Inpatient total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400x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100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100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522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Physician Services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150x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27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522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Specialist Services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250x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46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46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4512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Physical Therapy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75x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13.5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13.5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017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Occupational Therapy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75x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13.5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13.5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4512">
                <a:tc>
                  <a:txBody>
                    <a:bodyPr/>
                    <a:lstStyle/>
                    <a:p>
                      <a:pPr fontAlgn="base"/>
                      <a:r>
                        <a:rPr lang="en-US" sz="700" b="1" dirty="0">
                          <a:effectLst/>
                          <a:latin typeface="inherit"/>
                        </a:rPr>
                        <a:t>Outpatient total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550x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100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73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5522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Emergency Services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100x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100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4512">
                <a:tc>
                  <a:txBody>
                    <a:bodyPr/>
                    <a:lstStyle/>
                    <a:p>
                      <a:pPr fontAlgn="base"/>
                      <a:r>
                        <a:rPr lang="en-US" sz="700" b="1" dirty="0">
                          <a:effectLst/>
                          <a:latin typeface="inherit"/>
                        </a:rPr>
                        <a:t>Emergency total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D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D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9FB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100x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D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D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9FB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  <a:latin typeface="inherit"/>
                        </a:rPr>
                        <a:t>100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D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D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9FB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  <a:latin typeface="inherit"/>
                        </a:rPr>
                        <a:t>0</a:t>
                      </a:r>
                    </a:p>
                  </a:txBody>
                  <a:tcPr marL="33502" marR="33502" marT="16751" marB="16751" anchor="ctr">
                    <a:lnL w="9525" cap="flat" cmpd="sng" algn="ctr">
                      <a:solidFill>
                        <a:srgbClr val="FD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FF4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Treatment Limits</a:t>
            </a:r>
          </a:p>
        </p:txBody>
      </p:sp>
    </p:spTree>
    <p:extLst>
      <p:ext uri="{BB962C8B-B14F-4D97-AF65-F5344CB8AC3E}">
        <p14:creationId xmlns:p14="http://schemas.microsoft.com/office/powerpoint/2010/main" val="168934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Non-Quantitative Treatment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NQTLs include medical management standards, formulary design, network tier design, provider admission and reimbursement rates, fail-first policies, and out-of-network access standards</a:t>
            </a:r>
          </a:p>
          <a:p>
            <a:r>
              <a:rPr lang="en-US" sz="2400" dirty="0"/>
              <a:t>May not include NQTLs unless comparable standards are applied to medical/surgical benefits in the same category. </a:t>
            </a:r>
          </a:p>
          <a:p>
            <a:r>
              <a:rPr lang="en-US" sz="2400" dirty="0"/>
              <a:t>NQTL standards may not be applied more stringently to MH/SUD benefits</a:t>
            </a:r>
          </a:p>
          <a:p>
            <a:r>
              <a:rPr lang="en-US" sz="2400" dirty="0"/>
              <a:t>NQTL evaluation focuses on equal processes not necessarily equal outcomes</a:t>
            </a:r>
          </a:p>
        </p:txBody>
      </p:sp>
    </p:spTree>
    <p:extLst>
      <p:ext uri="{BB962C8B-B14F-4D97-AF65-F5344CB8AC3E}">
        <p14:creationId xmlns:p14="http://schemas.microsoft.com/office/powerpoint/2010/main" val="112929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Non-Quantitative Treatment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Ex: MCO requires PA for all inpatient benefits. In practice, med/surgical benefits are routinely approved for 7 days while MH/SUD benefits are routinely approved for 1 day</a:t>
            </a:r>
          </a:p>
          <a:p>
            <a:r>
              <a:rPr lang="en-US" sz="2800" dirty="0"/>
              <a:t>Ex: MCO applies concurrent review to inpatient care where high levels of variation (CV&gt;.8) are present. In practice, this standard impacts 60% of MH/SUD benefits and 30% of Medical/Surgical benefits</a:t>
            </a:r>
          </a:p>
        </p:txBody>
      </p:sp>
    </p:spTree>
    <p:extLst>
      <p:ext uri="{BB962C8B-B14F-4D97-AF65-F5344CB8AC3E}">
        <p14:creationId xmlns:p14="http://schemas.microsoft.com/office/powerpoint/2010/main" val="421986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Parity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Availability of Information</a:t>
            </a:r>
          </a:p>
          <a:p>
            <a:r>
              <a:rPr lang="en-US" dirty="0"/>
              <a:t>No Cost Exemption</a:t>
            </a:r>
          </a:p>
          <a:p>
            <a:pPr lvl="1"/>
            <a:r>
              <a:rPr lang="en-US" dirty="0"/>
              <a:t>Costs to be incorporated into cap. rates</a:t>
            </a:r>
          </a:p>
          <a:p>
            <a:r>
              <a:rPr lang="en-US" dirty="0"/>
              <a:t>IMD Exclusion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20822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Powerpoint">
  <a:themeElements>
    <a:clrScheme name="AHCCCS Colors">
      <a:dk1>
        <a:srgbClr val="595959"/>
      </a:dk1>
      <a:lt1>
        <a:sysClr val="window" lastClr="FFFFFF"/>
      </a:lt1>
      <a:dk2>
        <a:srgbClr val="318DCC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567C50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AHCCCS">
      <a:majorFont>
        <a:latin typeface="Tw Cen M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</Template>
  <TotalTime>642</TotalTime>
  <Words>490</Words>
  <Application>Microsoft Office PowerPoint</Application>
  <PresentationFormat>On-screen Show (4:3)</PresentationFormat>
  <Paragraphs>103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AHCCCS Powerpoint</vt:lpstr>
      <vt:lpstr>Mental Health Parity   Final Rule</vt:lpstr>
      <vt:lpstr>Mental Health Parity</vt:lpstr>
      <vt:lpstr>Financial Limitation Analysis</vt:lpstr>
      <vt:lpstr>Treatment Limitation Analysis</vt:lpstr>
      <vt:lpstr>Quantitative Treatment Limits</vt:lpstr>
      <vt:lpstr>Quantitative Treatment Limits</vt:lpstr>
      <vt:lpstr>Non-Quantitative Treatment Limits</vt:lpstr>
      <vt:lpstr>Non-Quantitative Treatment Limits</vt:lpstr>
      <vt:lpstr>Other Parity Provisions</vt:lpstr>
      <vt:lpstr>Potential MCO Impacts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Sawyer, Kyle</dc:creator>
  <cp:lastModifiedBy>Sawyer, Kyle</cp:lastModifiedBy>
  <cp:revision>41</cp:revision>
  <dcterms:created xsi:type="dcterms:W3CDTF">2016-05-05T16:33:47Z</dcterms:created>
  <dcterms:modified xsi:type="dcterms:W3CDTF">2016-05-17T04:08:09Z</dcterms:modified>
</cp:coreProperties>
</file>